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Document 6"/>
          <p:cNvSpPr/>
          <p:nvPr/>
        </p:nvSpPr>
        <p:spPr>
          <a:xfrm rot="10800000">
            <a:off x="1" y="1520731"/>
            <a:ext cx="9144000" cy="3435579"/>
          </a:xfrm>
          <a:custGeom>
            <a:avLst/>
            <a:gdLst>
              <a:gd name="connsiteX0" fmla="*/ 0 w 21600"/>
              <a:gd name="connsiteY0" fmla="*/ 0 h 18805"/>
              <a:gd name="connsiteX1" fmla="*/ 21600 w 21600"/>
              <a:gd name="connsiteY1" fmla="*/ 0 h 18805"/>
              <a:gd name="connsiteX2" fmla="*/ 21600 w 21600"/>
              <a:gd name="connsiteY2" fmla="*/ 17322 h 18805"/>
              <a:gd name="connsiteX3" fmla="*/ 0 w 21600"/>
              <a:gd name="connsiteY3" fmla="*/ 18805 h 18805"/>
              <a:gd name="connsiteX4" fmla="*/ 0 w 21600"/>
              <a:gd name="connsiteY4" fmla="*/ 0 h 18805"/>
              <a:gd name="connsiteX0" fmla="*/ 0 w 21600"/>
              <a:gd name="connsiteY0" fmla="*/ 0 h 18805"/>
              <a:gd name="connsiteX1" fmla="*/ 21600 w 21600"/>
              <a:gd name="connsiteY1" fmla="*/ 0 h 18805"/>
              <a:gd name="connsiteX2" fmla="*/ 21600 w 21600"/>
              <a:gd name="connsiteY2" fmla="*/ 17322 h 18805"/>
              <a:gd name="connsiteX3" fmla="*/ 0 w 21600"/>
              <a:gd name="connsiteY3" fmla="*/ 18805 h 18805"/>
              <a:gd name="connsiteX4" fmla="*/ 0 w 21600"/>
              <a:gd name="connsiteY4" fmla="*/ 0 h 18805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9355"/>
              <a:gd name="connsiteX1" fmla="*/ 21600 w 21600"/>
              <a:gd name="connsiteY1" fmla="*/ 0 h 19355"/>
              <a:gd name="connsiteX2" fmla="*/ 21600 w 21600"/>
              <a:gd name="connsiteY2" fmla="*/ 17322 h 19355"/>
              <a:gd name="connsiteX3" fmla="*/ 0 w 21600"/>
              <a:gd name="connsiteY3" fmla="*/ 19355 h 19355"/>
              <a:gd name="connsiteX4" fmla="*/ 0 w 21600"/>
              <a:gd name="connsiteY4" fmla="*/ 0 h 19355"/>
              <a:gd name="connsiteX0" fmla="*/ 0 w 21600"/>
              <a:gd name="connsiteY0" fmla="*/ 0 h 19355"/>
              <a:gd name="connsiteX1" fmla="*/ 21600 w 21600"/>
              <a:gd name="connsiteY1" fmla="*/ 0 h 19355"/>
              <a:gd name="connsiteX2" fmla="*/ 21600 w 21600"/>
              <a:gd name="connsiteY2" fmla="*/ 17322 h 19355"/>
              <a:gd name="connsiteX3" fmla="*/ 0 w 21600"/>
              <a:gd name="connsiteY3" fmla="*/ 19355 h 19355"/>
              <a:gd name="connsiteX4" fmla="*/ 0 w 21600"/>
              <a:gd name="connsiteY4" fmla="*/ 0 h 19355"/>
              <a:gd name="connsiteX0" fmla="*/ 0 w 21600"/>
              <a:gd name="connsiteY0" fmla="*/ 0 h 19794"/>
              <a:gd name="connsiteX1" fmla="*/ 21600 w 21600"/>
              <a:gd name="connsiteY1" fmla="*/ 0 h 19794"/>
              <a:gd name="connsiteX2" fmla="*/ 21600 w 21600"/>
              <a:gd name="connsiteY2" fmla="*/ 17322 h 19794"/>
              <a:gd name="connsiteX3" fmla="*/ 0 w 21600"/>
              <a:gd name="connsiteY3" fmla="*/ 19794 h 19794"/>
              <a:gd name="connsiteX4" fmla="*/ 0 w 21600"/>
              <a:gd name="connsiteY4" fmla="*/ 0 h 19794"/>
              <a:gd name="connsiteX0" fmla="*/ 0 w 21600"/>
              <a:gd name="connsiteY0" fmla="*/ 0 h 19794"/>
              <a:gd name="connsiteX1" fmla="*/ 21600 w 21600"/>
              <a:gd name="connsiteY1" fmla="*/ 0 h 19794"/>
              <a:gd name="connsiteX2" fmla="*/ 21600 w 21600"/>
              <a:gd name="connsiteY2" fmla="*/ 17322 h 19794"/>
              <a:gd name="connsiteX3" fmla="*/ 0 w 21600"/>
              <a:gd name="connsiteY3" fmla="*/ 19794 h 19794"/>
              <a:gd name="connsiteX4" fmla="*/ 0 w 21600"/>
              <a:gd name="connsiteY4" fmla="*/ 0 h 19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19794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7466" y="25350"/>
                  <a:pt x="0" y="19794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28000"/>
                  <a:satMod val="2000000"/>
                  <a:alpha val="30000"/>
                </a:schemeClr>
              </a:gs>
              <a:gs pos="35000">
                <a:schemeClr val="bg2">
                  <a:shade val="100000"/>
                  <a:satMod val="600000"/>
                  <a:alpha val="0"/>
                </a:schemeClr>
              </a:gs>
            </a:gsLst>
            <a:lin ang="54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02920" y="2775745"/>
            <a:ext cx="8229600" cy="2167128"/>
          </a:xfrm>
        </p:spPr>
        <p:txBody>
          <a:bodyPr tIns="0" bIns="0" anchor="t"/>
          <a:lstStyle>
            <a:lvl1pPr>
              <a:defRPr sz="5000" cap="all" baseline="0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  <a:reflection blurRad="12000" stA="25000" endPos="49000" dist="50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00064" y="1559720"/>
            <a:ext cx="5105400" cy="1219200"/>
          </a:xfrm>
        </p:spPr>
        <p:txBody>
          <a:bodyPr lIns="0" tIns="0" rIns="0" bIns="0" anchor="b"/>
          <a:lstStyle>
            <a:lvl1pPr marL="0" indent="0" algn="l">
              <a:buNone/>
              <a:defRPr sz="19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17C85-CAE6-40BE-BC2C-FECFA13AD03F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20F75-D464-487B-AF81-BC2F6F9C5F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17C85-CAE6-40BE-BC2C-FECFA13AD03F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20F75-D464-487B-AF81-BC2F6F9C5F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17C85-CAE6-40BE-BC2C-FECFA13AD03F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20F75-D464-487B-AF81-BC2F6F9C5F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17C85-CAE6-40BE-BC2C-FECFA13AD03F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20F75-D464-487B-AF81-BC2F6F9C5F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990600"/>
            <a:ext cx="7772400" cy="1362456"/>
          </a:xfrm>
        </p:spPr>
        <p:txBody>
          <a:bodyPr>
            <a:noAutofit/>
          </a:bodyPr>
          <a:lstStyle>
            <a:lvl1pPr algn="l">
              <a:buNone/>
              <a:defRPr sz="48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352677"/>
            <a:ext cx="7772400" cy="1509712"/>
          </a:xfrm>
        </p:spPr>
        <p:txBody>
          <a:bodyPr anchor="t"/>
          <a:lstStyle>
            <a:lvl1pPr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17C85-CAE6-40BE-BC2C-FECFA13AD03F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20F75-D464-487B-AF81-BC2F6F9C5F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 tIns="9144" bIns="9144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99800"/>
            <a:ext cx="4038600" cy="4160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99800"/>
            <a:ext cx="4038600" cy="4160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17C85-CAE6-40BE-BC2C-FECFA13AD03F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20F75-D464-487B-AF81-BC2F6F9C5F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 tIns="9144" bIns="9144" anchor="b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12168"/>
            <a:ext cx="4040188" cy="502920"/>
          </a:xfrm>
        </p:spPr>
        <p:txBody>
          <a:bodyPr anchor="b">
            <a:noAutofit/>
          </a:bodyPr>
          <a:lstStyle>
            <a:lvl1pPr>
              <a:buNone/>
              <a:defRPr sz="2200" b="1">
                <a:effectLst>
                  <a:outerShdw blurRad="38000" dist="38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2112168"/>
            <a:ext cx="4041775" cy="502920"/>
          </a:xfrm>
        </p:spPr>
        <p:txBody>
          <a:bodyPr anchor="b">
            <a:noAutofit/>
          </a:bodyPr>
          <a:lstStyle>
            <a:lvl1pPr>
              <a:buNone/>
              <a:defRPr sz="2200" b="1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667000"/>
            <a:ext cx="4040188" cy="36576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667000"/>
            <a:ext cx="4041775" cy="36576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17C85-CAE6-40BE-BC2C-FECFA13AD03F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20F75-D464-487B-AF81-BC2F6F9C5F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  <a:effectLst/>
        </p:spPr>
        <p:txBody>
          <a:bodyPr tIns="9144" bIns="9144" anchor="b"/>
          <a:lstStyle>
            <a:lvl1pPr>
              <a:defRPr sz="4800" cap="none" baseline="0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17C85-CAE6-40BE-BC2C-FECFA13AD03F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20F75-D464-487B-AF81-BC2F6F9C5F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17C85-CAE6-40BE-BC2C-FECFA13AD03F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20F75-D464-487B-AF81-BC2F6F9C5F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40"/>
            <a:ext cx="8229600" cy="914400"/>
          </a:xfrm>
        </p:spPr>
        <p:txBody>
          <a:bodyPr tIns="0" bIns="0" anchor="b"/>
          <a:lstStyle>
            <a:lvl1pPr algn="l">
              <a:buNone/>
              <a:defRPr sz="5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133856"/>
            <a:ext cx="2590800" cy="5181600"/>
          </a:xfrm>
        </p:spPr>
        <p:txBody>
          <a:bodyPr lIns="45720" tIns="45720" rIns="0"/>
          <a:lstStyle>
            <a:lvl1pPr marL="0" indent="0">
              <a:spcBef>
                <a:spcPts val="300"/>
              </a:spcBef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133472"/>
            <a:ext cx="5257800" cy="5191128"/>
          </a:xfrm>
        </p:spPr>
        <p:txBody>
          <a:bodyPr/>
          <a:lstStyle>
            <a:lvl1pPr algn="l">
              <a:defRPr sz="3000"/>
            </a:lvl1pPr>
            <a:lvl2pPr algn="l">
              <a:defRPr sz="2800"/>
            </a:lvl2pPr>
            <a:lvl3pPr algn="l">
              <a:defRPr sz="2400"/>
            </a:lvl3pPr>
            <a:lvl4pPr algn="l">
              <a:defRPr sz="2000"/>
            </a:lvl4pPr>
            <a:lvl5pPr algn="l"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17C85-CAE6-40BE-BC2C-FECFA13AD03F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20F75-D464-487B-AF81-BC2F6F9C5F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240" y="1981200"/>
            <a:ext cx="3429000" cy="522288"/>
          </a:xfrm>
        </p:spPr>
        <p:txBody>
          <a:bodyPr tIns="0" bIns="0" anchor="b"/>
          <a:lstStyle>
            <a:lvl1pPr algn="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93368" y="1066800"/>
            <a:ext cx="4572000" cy="4572000"/>
          </a:xfrm>
          <a:solidFill>
            <a:schemeClr val="bg2">
              <a:shade val="75000"/>
            </a:schemeClr>
          </a:solidFill>
          <a:ln w="60325">
            <a:solidFill>
              <a:srgbClr val="FFFFFF"/>
            </a:solidFill>
            <a:miter lim="800000"/>
          </a:ln>
          <a:effectLst>
            <a:outerShdw blurRad="36195" dist="10000" dir="5400000" algn="tl" rotWithShape="0">
              <a:srgbClr val="000000">
                <a:alpha val="75000"/>
              </a:srgbClr>
            </a:outerShdw>
            <a:reflection stA="21000" endA="500" endPos="10000" dist="20000" dir="5400000" sy="-100000" algn="bl" rotWithShape="0"/>
          </a:effectLst>
        </p:spPr>
        <p:txBody>
          <a:bodyPr/>
          <a:lstStyle>
            <a:lvl1pPr>
              <a:buNone/>
              <a:defRPr sz="32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6240" y="2543176"/>
            <a:ext cx="3429000" cy="914400"/>
          </a:xfrm>
        </p:spPr>
        <p:txBody>
          <a:bodyPr lIns="0" tIns="0" rIns="0" bIns="0" anchor="t"/>
          <a:lstStyle>
            <a:lvl1pPr indent="0" algn="r">
              <a:spcBef>
                <a:spcPts val="300"/>
              </a:spcBef>
              <a:buFontTx/>
              <a:buNone/>
              <a:defRPr sz="1400" baseline="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17C85-CAE6-40BE-BC2C-FECFA13AD03F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3400" y="6356350"/>
            <a:ext cx="533400" cy="365125"/>
          </a:xfrm>
        </p:spPr>
        <p:txBody>
          <a:bodyPr/>
          <a:lstStyle/>
          <a:p>
            <a:fld id="{C0C20F75-D464-487B-AF81-BC2F6F9C5F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Document 6"/>
          <p:cNvSpPr/>
          <p:nvPr/>
        </p:nvSpPr>
        <p:spPr>
          <a:xfrm rot="10800000">
            <a:off x="1" y="1142899"/>
            <a:ext cx="9144000" cy="5562705"/>
          </a:xfrm>
          <a:custGeom>
            <a:avLst/>
            <a:gdLst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20252"/>
              <a:gd name="connsiteX1" fmla="*/ 21600 w 21600"/>
              <a:gd name="connsiteY1" fmla="*/ 0 h 20252"/>
              <a:gd name="connsiteX2" fmla="*/ 21600 w 21600"/>
              <a:gd name="connsiteY2" fmla="*/ 17322 h 20252"/>
              <a:gd name="connsiteX3" fmla="*/ 0 w 21600"/>
              <a:gd name="connsiteY3" fmla="*/ 20252 h 20252"/>
              <a:gd name="connsiteX4" fmla="*/ 0 w 21600"/>
              <a:gd name="connsiteY4" fmla="*/ 0 h 20252"/>
              <a:gd name="connsiteX0" fmla="*/ 0 w 21600"/>
              <a:gd name="connsiteY0" fmla="*/ 0 h 20252"/>
              <a:gd name="connsiteX1" fmla="*/ 21600 w 21600"/>
              <a:gd name="connsiteY1" fmla="*/ 0 h 20252"/>
              <a:gd name="connsiteX2" fmla="*/ 21600 w 21600"/>
              <a:gd name="connsiteY2" fmla="*/ 17322 h 20252"/>
              <a:gd name="connsiteX3" fmla="*/ 0 w 21600"/>
              <a:gd name="connsiteY3" fmla="*/ 20252 h 20252"/>
              <a:gd name="connsiteX4" fmla="*/ 0 w 21600"/>
              <a:gd name="connsiteY4" fmla="*/ 0 h 20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0252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10056" y="24231"/>
                  <a:pt x="0" y="20252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55000"/>
                  <a:satMod val="1800000"/>
                  <a:alpha val="55000"/>
                </a:schemeClr>
              </a:gs>
              <a:gs pos="65000">
                <a:schemeClr val="bg2">
                  <a:shade val="100000"/>
                  <a:satMod val="600000"/>
                  <a:alpha val="0"/>
                </a:schemeClr>
              </a:gs>
            </a:gsLst>
            <a:lin ang="48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8" name="Flowchart: Document 7"/>
          <p:cNvSpPr/>
          <p:nvPr/>
        </p:nvSpPr>
        <p:spPr>
          <a:xfrm rot="10800000">
            <a:off x="1" y="1341133"/>
            <a:ext cx="9144000" cy="4480425"/>
          </a:xfrm>
          <a:custGeom>
            <a:avLst/>
            <a:gdLst>
              <a:gd name="connsiteX0" fmla="*/ 0 w 21600"/>
              <a:gd name="connsiteY0" fmla="*/ 0 h 18944"/>
              <a:gd name="connsiteX1" fmla="*/ 21600 w 21600"/>
              <a:gd name="connsiteY1" fmla="*/ 0 h 18944"/>
              <a:gd name="connsiteX2" fmla="*/ 21600 w 21600"/>
              <a:gd name="connsiteY2" fmla="*/ 17322 h 18944"/>
              <a:gd name="connsiteX3" fmla="*/ 0 w 21600"/>
              <a:gd name="connsiteY3" fmla="*/ 18944 h 18944"/>
              <a:gd name="connsiteX4" fmla="*/ 0 w 21600"/>
              <a:gd name="connsiteY4" fmla="*/ 0 h 18944"/>
              <a:gd name="connsiteX0" fmla="*/ 0 w 21600"/>
              <a:gd name="connsiteY0" fmla="*/ 0 h 18944"/>
              <a:gd name="connsiteX1" fmla="*/ 21600 w 21600"/>
              <a:gd name="connsiteY1" fmla="*/ 0 h 18944"/>
              <a:gd name="connsiteX2" fmla="*/ 21600 w 21600"/>
              <a:gd name="connsiteY2" fmla="*/ 17322 h 18944"/>
              <a:gd name="connsiteX3" fmla="*/ 0 w 21600"/>
              <a:gd name="connsiteY3" fmla="*/ 18944 h 18944"/>
              <a:gd name="connsiteX4" fmla="*/ 0 w 21600"/>
              <a:gd name="connsiteY4" fmla="*/ 0 h 18944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691"/>
              <a:gd name="connsiteX1" fmla="*/ 21600 w 21600"/>
              <a:gd name="connsiteY1" fmla="*/ 0 h 19691"/>
              <a:gd name="connsiteX2" fmla="*/ 21600 w 21600"/>
              <a:gd name="connsiteY2" fmla="*/ 17322 h 19691"/>
              <a:gd name="connsiteX3" fmla="*/ 0 w 21600"/>
              <a:gd name="connsiteY3" fmla="*/ 19691 h 19691"/>
              <a:gd name="connsiteX4" fmla="*/ 0 w 21600"/>
              <a:gd name="connsiteY4" fmla="*/ 0 h 19691"/>
              <a:gd name="connsiteX0" fmla="*/ 0 w 21600"/>
              <a:gd name="connsiteY0" fmla="*/ 0 h 19691"/>
              <a:gd name="connsiteX1" fmla="*/ 21600 w 21600"/>
              <a:gd name="connsiteY1" fmla="*/ 0 h 19691"/>
              <a:gd name="connsiteX2" fmla="*/ 21600 w 21600"/>
              <a:gd name="connsiteY2" fmla="*/ 17322 h 19691"/>
              <a:gd name="connsiteX3" fmla="*/ 0 w 21600"/>
              <a:gd name="connsiteY3" fmla="*/ 19691 h 19691"/>
              <a:gd name="connsiteX4" fmla="*/ 0 w 21600"/>
              <a:gd name="connsiteY4" fmla="*/ 0 h 19691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0032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8684" y="24776"/>
                  <a:pt x="0" y="20032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40000"/>
                  <a:satMod val="1900000"/>
                  <a:alpha val="30000"/>
                </a:schemeClr>
              </a:gs>
              <a:gs pos="65000">
                <a:schemeClr val="bg2">
                  <a:shade val="100000"/>
                  <a:satMod val="600000"/>
                  <a:alpha val="0"/>
                </a:schemeClr>
              </a:gs>
            </a:gsLst>
            <a:lin ang="48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524000"/>
          </a:xfrm>
          <a:prstGeom prst="rect">
            <a:avLst/>
          </a:prstGeom>
        </p:spPr>
        <p:txBody>
          <a:bodyPr vert="horz" lIns="0" tIns="9144" rIns="0" bIns="9144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2179637"/>
            <a:ext cx="8229600" cy="4114800"/>
          </a:xfrm>
          <a:prstGeom prst="rect">
            <a:avLst/>
          </a:prstGeom>
        </p:spPr>
        <p:txBody>
          <a:bodyPr vert="horz" lIns="9144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981200" cy="365125"/>
          </a:xfrm>
          <a:prstGeom prst="rect">
            <a:avLst/>
          </a:prstGeom>
        </p:spPr>
        <p:txBody>
          <a:bodyPr vert="horz" anchor="b"/>
          <a:lstStyle>
            <a:lvl1pPr algn="ctr">
              <a:defRPr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B417C85-CAE6-40BE-BC2C-FECFA13AD03F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0" anchor="b"/>
          <a:lstStyle>
            <a:lvl1pPr algn="l">
              <a:defRPr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356350"/>
            <a:ext cx="533400" cy="365125"/>
          </a:xfrm>
          <a:prstGeom prst="rect">
            <a:avLst/>
          </a:prstGeom>
        </p:spPr>
        <p:txBody>
          <a:bodyPr vert="horz" lIns="91440" rIns="0" anchor="b"/>
          <a:lstStyle>
            <a:lvl1pPr algn="r">
              <a:defRPr sz="14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0C20F75-D464-487B-AF81-BC2F6F9C5FD2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sz="4800" b="1" kern="1200">
          <a:ln w="500">
            <a:solidFill>
              <a:schemeClr val="tx2">
                <a:shade val="20000"/>
                <a:satMod val="350000"/>
              </a:schemeClr>
            </a:solidFill>
          </a:ln>
          <a:solidFill>
            <a:schemeClr val="tx2">
              <a:tint val="100000"/>
              <a:satMod val="250000"/>
            </a:schemeClr>
          </a:solidFill>
          <a:effectLst>
            <a:outerShdw blurRad="30000" dist="30000" dir="2700000" algn="tl" rotWithShape="0">
              <a:schemeClr val="bg2">
                <a:shade val="45000"/>
                <a:satMod val="150000"/>
                <a:alpha val="9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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30936" indent="-27432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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23544" indent="-274320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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2860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22860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73352" indent="-22860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11096" indent="-228600" algn="l" rtl="0" eaLnBrk="1" latinLnBrk="0" hangingPunct="1">
        <a:spcBef>
          <a:spcPct val="20000"/>
        </a:spcBef>
        <a:buClr>
          <a:schemeClr val="tx2"/>
        </a:buClr>
        <a:buFont typeface="Wingdings 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21408" indent="-182880" algn="l" rtl="0" eaLnBrk="1" latinLnBrk="0" hangingPunct="1">
        <a:spcBef>
          <a:spcPct val="20000"/>
        </a:spcBef>
        <a:buClr>
          <a:schemeClr val="tx2"/>
        </a:buClr>
        <a:buFont typeface="Wingdings 2"/>
        <a:buChar char="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22576" indent="-182880" algn="l" rtl="0" eaLnBrk="1" latinLnBrk="0" hangingPunct="1">
        <a:spcBef>
          <a:spcPct val="20000"/>
        </a:spcBef>
        <a:buClr>
          <a:schemeClr val="tx2"/>
        </a:buClr>
        <a:buFont typeface="Wingdings 2"/>
        <a:buChar char="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alloon XBd BT" pitchFamily="66" charset="0"/>
              </a:rPr>
              <a:t>2-D Motion notes</a:t>
            </a:r>
            <a:endParaRPr lang="en-US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alloon XBd BT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5410200"/>
            <a:ext cx="5105400" cy="1219200"/>
          </a:xfrm>
        </p:spPr>
        <p:txBody>
          <a:bodyPr/>
          <a:lstStyle/>
          <a:p>
            <a:r>
              <a:rPr lang="en-US" dirty="0" smtClean="0">
                <a:latin typeface="Forte" pitchFamily="66" charset="0"/>
              </a:rPr>
              <a:t>By Rachael Jefferson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Vectors</a:t>
            </a:r>
            <a:endParaRPr lang="en-US" dirty="0">
              <a:solidFill>
                <a:schemeClr val="tx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u="sng" dirty="0" smtClean="0">
                <a:latin typeface="BernhardFashion BT" pitchFamily="82" charset="0"/>
              </a:rPr>
              <a:t>*Vectors quantities have magnitude and direction.*</a:t>
            </a:r>
          </a:p>
          <a:p>
            <a:endParaRPr lang="en-US" dirty="0" smtClean="0">
              <a:latin typeface="BernhardFashion BT" pitchFamily="82" charset="0"/>
            </a:endParaRPr>
          </a:p>
          <a:p>
            <a:pPr lvl="2"/>
            <a:r>
              <a:rPr lang="en-US" sz="2600" dirty="0" smtClean="0">
                <a:latin typeface="BernhardFashion BT" pitchFamily="82" charset="0"/>
              </a:rPr>
              <a:t>Vectors can be moved for analysis, as long as they aren’t turned.</a:t>
            </a:r>
          </a:p>
          <a:p>
            <a:pPr lvl="2"/>
            <a:r>
              <a:rPr lang="en-US" sz="2600" dirty="0" smtClean="0">
                <a:latin typeface="BernhardFashion BT" pitchFamily="82" charset="0"/>
              </a:rPr>
              <a:t>Vectors can be added in any order, but always “tip to tail”.</a:t>
            </a:r>
            <a:endParaRPr lang="en-US" sz="2600" dirty="0" smtClean="0">
              <a:latin typeface="BernhardFashion BT" pitchFamily="82" charset="0"/>
            </a:endParaRPr>
          </a:p>
        </p:txBody>
      </p:sp>
      <p:sp>
        <p:nvSpPr>
          <p:cNvPr id="4" name="Right Triangle 3"/>
          <p:cNvSpPr/>
          <p:nvPr/>
        </p:nvSpPr>
        <p:spPr>
          <a:xfrm>
            <a:off x="1828800" y="5257800"/>
            <a:ext cx="1676400" cy="91440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09800" y="61722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 km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43000" y="56388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 km</a:t>
            </a:r>
            <a:endParaRPr lang="en-US" dirty="0"/>
          </a:p>
        </p:txBody>
      </p:sp>
      <p:sp>
        <p:nvSpPr>
          <p:cNvPr id="10" name="Right Triangle 9"/>
          <p:cNvSpPr/>
          <p:nvPr/>
        </p:nvSpPr>
        <p:spPr>
          <a:xfrm rot="10800000">
            <a:off x="5562600" y="5257800"/>
            <a:ext cx="1676400" cy="91440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019800" y="48768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 km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114800" y="54864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5050"/>
                </a:solidFill>
              </a:rPr>
              <a:t>OR</a:t>
            </a:r>
            <a:endParaRPr lang="en-US" b="1" dirty="0">
              <a:solidFill>
                <a:srgbClr val="FF5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39000" y="56388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 km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Soh-cah-toa</a:t>
            </a:r>
            <a:endParaRPr lang="en-US" dirty="0">
              <a:solidFill>
                <a:schemeClr val="tx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Sin </a:t>
            </a:r>
            <a:r>
              <a:rPr lang="en-US" dirty="0" smtClean="0">
                <a:sym typeface="Symbol"/>
              </a:rPr>
              <a:t> = opposite/hypotenuse</a:t>
            </a:r>
          </a:p>
          <a:p>
            <a:pPr algn="ctr"/>
            <a:endParaRPr lang="en-US" dirty="0" smtClean="0">
              <a:sym typeface="Symbol"/>
            </a:endParaRPr>
          </a:p>
          <a:p>
            <a:pPr algn="ctr"/>
            <a:r>
              <a:rPr lang="en-US" dirty="0" smtClean="0">
                <a:sym typeface="Symbol"/>
              </a:rPr>
              <a:t>Cos  = adjacent/hypotenuse</a:t>
            </a:r>
          </a:p>
          <a:p>
            <a:pPr algn="ctr"/>
            <a:endParaRPr lang="en-US" dirty="0" smtClean="0">
              <a:sym typeface="Symbol"/>
            </a:endParaRPr>
          </a:p>
          <a:p>
            <a:pPr algn="ctr"/>
            <a:r>
              <a:rPr lang="en-US" dirty="0" smtClean="0">
                <a:sym typeface="Symbol"/>
              </a:rPr>
              <a:t>Tan  = opposite/adjacent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 w="18000">
                  <a:solidFill>
                    <a:srgbClr val="FF5050"/>
                  </a:solidFill>
                  <a:prstDash val="solid"/>
                  <a:miter lim="800000"/>
                </a:ln>
                <a:solidFill>
                  <a:schemeClr val="tx1">
                    <a:lumMod val="9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Example</a:t>
            </a:r>
            <a:endParaRPr lang="en-US" dirty="0">
              <a:ln w="18000">
                <a:solidFill>
                  <a:srgbClr val="FF5050"/>
                </a:solidFill>
                <a:prstDash val="solid"/>
                <a:miter lim="800000"/>
              </a:ln>
              <a:solidFill>
                <a:schemeClr val="tx1">
                  <a:lumMod val="9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79637"/>
            <a:ext cx="8229600" cy="1249363"/>
          </a:xfrm>
        </p:spPr>
        <p:txBody>
          <a:bodyPr/>
          <a:lstStyle/>
          <a:p>
            <a:r>
              <a:rPr lang="en-US" dirty="0" smtClean="0"/>
              <a:t>A plane flies </a:t>
            </a:r>
            <a:r>
              <a:rPr lang="en-US" b="1" dirty="0" smtClean="0"/>
              <a:t>N</a:t>
            </a:r>
            <a:r>
              <a:rPr lang="en-US" dirty="0" smtClean="0"/>
              <a:t> at </a:t>
            </a:r>
            <a:r>
              <a:rPr lang="en-US" b="1" dirty="0" smtClean="0"/>
              <a:t>100m/s</a:t>
            </a:r>
            <a:r>
              <a:rPr lang="en-US" dirty="0" smtClean="0"/>
              <a:t> while a wind blows </a:t>
            </a:r>
            <a:r>
              <a:rPr lang="en-US" b="1" dirty="0" smtClean="0"/>
              <a:t>E</a:t>
            </a:r>
            <a:r>
              <a:rPr lang="en-US" dirty="0" smtClean="0"/>
              <a:t> at </a:t>
            </a:r>
            <a:r>
              <a:rPr lang="en-US" b="1" dirty="0" smtClean="0"/>
              <a:t>30m/s</a:t>
            </a:r>
            <a:r>
              <a:rPr lang="en-US" dirty="0" smtClean="0"/>
              <a:t>. What are the resulting speed + direction of the plane?</a:t>
            </a:r>
            <a:endParaRPr lang="en-US" dirty="0"/>
          </a:p>
        </p:txBody>
      </p:sp>
      <p:sp>
        <p:nvSpPr>
          <p:cNvPr id="4" name="Right Triangle 3"/>
          <p:cNvSpPr/>
          <p:nvPr/>
        </p:nvSpPr>
        <p:spPr>
          <a:xfrm rot="10800000" flipH="1">
            <a:off x="1981200" y="3810000"/>
            <a:ext cx="914400" cy="152400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2"/>
            <a:endCxn id="4" idx="4"/>
          </p:cNvCxnSpPr>
          <p:nvPr/>
        </p:nvCxnSpPr>
        <p:spPr>
          <a:xfrm rot="5400000" flipH="1" flipV="1">
            <a:off x="2438400" y="3352800"/>
            <a:ext cx="1588" cy="914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4" idx="0"/>
            <a:endCxn id="4" idx="2"/>
          </p:cNvCxnSpPr>
          <p:nvPr/>
        </p:nvCxnSpPr>
        <p:spPr>
          <a:xfrm rot="5400000" flipH="1">
            <a:off x="1219200" y="4572000"/>
            <a:ext cx="15240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4" idx="0"/>
          </p:cNvCxnSpPr>
          <p:nvPr/>
        </p:nvCxnSpPr>
        <p:spPr>
          <a:xfrm rot="5400000" flipH="1" flipV="1">
            <a:off x="1943100" y="5143500"/>
            <a:ext cx="228600" cy="1524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 flipH="1" flipV="1">
            <a:off x="2171700" y="4762500"/>
            <a:ext cx="228600" cy="1524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4" idx="5"/>
          </p:cNvCxnSpPr>
          <p:nvPr/>
        </p:nvCxnSpPr>
        <p:spPr>
          <a:xfrm flipV="1">
            <a:off x="2438400" y="4343400"/>
            <a:ext cx="152400" cy="2286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endCxn id="4" idx="4"/>
          </p:cNvCxnSpPr>
          <p:nvPr/>
        </p:nvCxnSpPr>
        <p:spPr>
          <a:xfrm rot="5400000" flipH="1" flipV="1">
            <a:off x="2590800" y="3886200"/>
            <a:ext cx="381000" cy="2286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0" name="Arc 29"/>
          <p:cNvSpPr/>
          <p:nvPr/>
        </p:nvSpPr>
        <p:spPr>
          <a:xfrm>
            <a:off x="1828800" y="4724400"/>
            <a:ext cx="381000" cy="152400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2133600" y="441960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Symbol"/>
              </a:rPr>
              <a:t>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1981200" y="35052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30m/s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2514600" y="44196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 = 104m/s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1066800" y="44958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100m/s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5181600" y="3733800"/>
            <a:ext cx="289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30² + 100² = R²</a:t>
            </a:r>
          </a:p>
          <a:p>
            <a:r>
              <a:rPr lang="en-US" dirty="0" smtClean="0"/>
              <a:t>10,900 = R²</a:t>
            </a:r>
          </a:p>
          <a:p>
            <a:r>
              <a:rPr lang="en-US" dirty="0" smtClean="0"/>
              <a:t>104 = R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3429000" y="53340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Tan </a:t>
            </a:r>
            <a:r>
              <a:rPr lang="en-US" dirty="0" smtClean="0">
                <a:sym typeface="Symbol"/>
              </a:rPr>
              <a:t> = 30/100 = 17˚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685800" y="6096000"/>
            <a:ext cx="784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plane is traveling at a speed of 104 m/s in a direction east of north.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6705600" y="6324600"/>
            <a:ext cx="213360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104 m/s, 17˚ E at N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ck Wave">
  <a:themeElements>
    <a:clrScheme name="Deluxe">
      <a:dk1>
        <a:sysClr val="windowText" lastClr="000000"/>
      </a:dk1>
      <a:lt1>
        <a:sysClr val="window" lastClr="FFFFFF"/>
      </a:lt1>
      <a:dk2>
        <a:srgbClr val="30356E"/>
      </a:dk2>
      <a:lt2>
        <a:srgbClr val="FFF9E5"/>
      </a:lt2>
      <a:accent1>
        <a:srgbClr val="CC4757"/>
      </a:accent1>
      <a:accent2>
        <a:srgbClr val="FF6F61"/>
      </a:accent2>
      <a:accent3>
        <a:srgbClr val="FF953E"/>
      </a:accent3>
      <a:accent4>
        <a:srgbClr val="F8BD52"/>
      </a:accent4>
      <a:accent5>
        <a:srgbClr val="46A6BD"/>
      </a:accent5>
      <a:accent6>
        <a:srgbClr val="5488BC"/>
      </a:accent6>
      <a:hlink>
        <a:srgbClr val="FA7D7A"/>
      </a:hlink>
      <a:folHlink>
        <a:srgbClr val="FFCF3E"/>
      </a:folHlink>
    </a:clrScheme>
    <a:fontScheme name="Custom 2">
      <a:majorFont>
        <a:latin typeface="Balloon XBd BT"/>
        <a:ea typeface=""/>
        <a:cs typeface=""/>
      </a:majorFont>
      <a:minorFont>
        <a:latin typeface="BernhardFashion BT"/>
        <a:ea typeface=""/>
        <a:cs typeface=""/>
      </a:minorFont>
    </a:fontScheme>
    <a:fmtScheme name="Deluxe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280000"/>
              </a:schemeClr>
            </a:gs>
            <a:gs pos="14000">
              <a:schemeClr val="phClr">
                <a:tint val="37000"/>
                <a:satMod val="250000"/>
              </a:schemeClr>
            </a:gs>
            <a:gs pos="45000">
              <a:schemeClr val="phClr">
                <a:tint val="53000"/>
                <a:satMod val="220000"/>
              </a:schemeClr>
            </a:gs>
            <a:gs pos="65000">
              <a:schemeClr val="phClr">
                <a:tint val="53000"/>
                <a:satMod val="220000"/>
              </a:schemeClr>
            </a:gs>
            <a:gs pos="86000">
              <a:schemeClr val="phClr">
                <a:tint val="42000"/>
                <a:satMod val="240000"/>
              </a:schemeClr>
            </a:gs>
            <a:gs pos="100000">
              <a:schemeClr val="phClr">
                <a:tint val="20000"/>
                <a:satMod val="23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0000">
              <a:schemeClr val="phClr">
                <a:satMod val="150000"/>
              </a:schemeClr>
            </a:gs>
            <a:gs pos="100000">
              <a:schemeClr val="phClr">
                <a:tint val="75000"/>
                <a:satMod val="20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atMod val="14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  <a:effectStyle>
          <a:effectLst>
            <a:reflection blurRad="12700" stA="26000" endPos="28000" dist="38100" dir="5400000" sy="-100000"/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90500" h="1016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3000"/>
                <a:satMod val="1550000"/>
              </a:schemeClr>
            </a:gs>
            <a:gs pos="1000">
              <a:schemeClr val="phClr">
                <a:tint val="48000"/>
                <a:satMod val="1550000"/>
              </a:schemeClr>
            </a:gs>
            <a:gs pos="90000">
              <a:schemeClr val="phClr">
                <a:shade val="18000"/>
                <a:satMod val="275000"/>
              </a:schemeClr>
            </a:gs>
          </a:gsLst>
          <a:path path="circle">
            <a:fillToRect r="210000" b="300000"/>
          </a:path>
        </a:gradFill>
        <a:gradFill rotWithShape="1">
          <a:gsLst>
            <a:gs pos="5000">
              <a:schemeClr val="phClr">
                <a:tint val="38000"/>
                <a:satMod val="1800000"/>
              </a:schemeClr>
            </a:gs>
            <a:gs pos="5000">
              <a:schemeClr val="phClr">
                <a:tint val="40000"/>
                <a:satMod val="1800000"/>
              </a:schemeClr>
            </a:gs>
            <a:gs pos="90000">
              <a:schemeClr val="phClr">
                <a:shade val="18000"/>
                <a:satMod val="275000"/>
              </a:schemeClr>
            </a:gs>
          </a:gsLst>
          <a:path path="circle">
            <a:fillToRect l="20000" t="30000" r="135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Wave</Template>
  <TotalTime>35</TotalTime>
  <Words>141</Words>
  <Application>Microsoft Office PowerPoint</Application>
  <PresentationFormat>On-screen Show (4:3)</PresentationFormat>
  <Paragraphs>30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Black Wave</vt:lpstr>
      <vt:lpstr>2-D Motion notes</vt:lpstr>
      <vt:lpstr>Vectors</vt:lpstr>
      <vt:lpstr>Soh-cah-toa</vt:lpstr>
      <vt:lpstr>Example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2-D Motion notes</dc:title>
  <dc:creator>Rachael</dc:creator>
  <cp:lastModifiedBy>Rachael</cp:lastModifiedBy>
  <cp:revision>5</cp:revision>
  <dcterms:created xsi:type="dcterms:W3CDTF">2009-11-05T23:42:46Z</dcterms:created>
  <dcterms:modified xsi:type="dcterms:W3CDTF">2009-11-06T00:17:54Z</dcterms:modified>
</cp:coreProperties>
</file>